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714" r:id="rId1"/>
  </p:sldMasterIdLst>
  <p:notesMasterIdLst>
    <p:notesMasterId r:id="rId12"/>
  </p:notesMasterIdLst>
  <p:sldIdLst>
    <p:sldId id="256" r:id="rId2"/>
    <p:sldId id="257" r:id="rId3"/>
    <p:sldId id="258" r:id="rId4"/>
    <p:sldId id="264" r:id="rId5"/>
    <p:sldId id="268" r:id="rId6"/>
    <p:sldId id="269" r:id="rId7"/>
    <p:sldId id="267" r:id="rId8"/>
    <p:sldId id="270" r:id="rId9"/>
    <p:sldId id="271" r:id="rId10"/>
    <p:sldId id="262"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1F537C0-0E84-2E36-462F-4AA567493FF5}" name="Bryce Rega" initials="BR" userId="EQNBIXyD3cZpR3RtNIZSP25BzS3w69JPIjVFQPp7IkY=" providerId="None"/>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DF15D84-1150-4D4C-A473-39E9A7B6DA10}" v="132" dt="2024-10-31T19:07:43.741"/>
    <p1510:client id="{8F69DBC3-FAEA-485B-94A1-DE2779488485}" v="209" dt="2024-10-31T19:29:35.642"/>
    <p1510:client id="{B711436C-307E-43E1-8BF3-9A452D93A610}" v="247" dt="2024-10-31T19:46:20.435"/>
    <p1510:client id="{B9EF832A-25E4-440F-9AF5-5FC3B09642CF}" v="258" dt="2024-10-31T19:49:06.136"/>
    <p1510:client id="{CE13E3BB-756C-4DA8-BEFB-1A63DF32FFAF}" v="1419" dt="2024-10-31T19:27:08.27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18" Type="http://schemas.microsoft.com/office/2018/10/relationships/authors" Target="author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0FE861C-486B-4E18-A0E9-A790238A915C}" type="datetimeFigureOut">
              <a:rPr lang="en-US" smtClean="0"/>
              <a:t>10/31/2024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F811066-0135-4CAA-8AD4-89A97190AC00}"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F811066-0135-4CAA-8AD4-89A97190AC00}" type="slidenum">
              <a:rPr lang="en-US" smtClean="0"/>
              <a:t>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261872" y="758952"/>
            <a:ext cx="9418320" cy="4041648"/>
          </a:xfrm>
        </p:spPr>
        <p:txBody>
          <a:bodyPr anchor="b">
            <a:normAutofit/>
          </a:bodyPr>
          <a:lstStyle>
            <a:lvl1pPr algn="l">
              <a:lnSpc>
                <a:spcPct val="85000"/>
              </a:lnSpc>
              <a:defRPr sz="7200" baseline="0">
                <a:solidFill>
                  <a:schemeClr val="tx1"/>
                </a:solidFill>
              </a:defRPr>
            </a:lvl1pPr>
          </a:lstStyle>
          <a:p>
            <a:r>
              <a:rPr lang="en-US"/>
              <a:t>Click to edit Master title style</a:t>
            </a:r>
          </a:p>
        </p:txBody>
      </p:sp>
      <p:sp>
        <p:nvSpPr>
          <p:cNvPr id="3" name="Subtitle 2"/>
          <p:cNvSpPr>
            <a:spLocks noGrp="1"/>
          </p:cNvSpPr>
          <p:nvPr>
            <p:ph type="subTitle" idx="1"/>
          </p:nvPr>
        </p:nvSpPr>
        <p:spPr>
          <a:xfrm>
            <a:off x="1261872" y="4800600"/>
            <a:ext cx="9418320" cy="1691640"/>
          </a:xfrm>
        </p:spPr>
        <p:txBody>
          <a:bodyPr>
            <a:normAutofit/>
          </a:bodyPr>
          <a:lstStyle>
            <a:lvl1pPr marL="0" indent="0" algn="l">
              <a:buNone/>
              <a:defRPr sz="2200" baseline="0">
                <a:solidFill>
                  <a:schemeClr val="tx1">
                    <a:lumMod val="75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lvl1pPr>
              <a:defRPr>
                <a:solidFill>
                  <a:schemeClr val="tx1">
                    <a:lumMod val="50000"/>
                  </a:schemeClr>
                </a:solidFill>
              </a:defRPr>
            </a:lvl1pPr>
          </a:lstStyle>
          <a:p>
            <a:fld id="{9E016143-E03C-4CFD-AFDC-14E5BDEA754C}" type="datetimeFigureOut">
              <a:rPr lang="en-US" dirty="0"/>
              <a:t>10/31/2024</a:t>
            </a:fld>
            <a:endParaRPr lang="en-US"/>
          </a:p>
        </p:txBody>
      </p:sp>
      <p:sp>
        <p:nvSpPr>
          <p:cNvPr id="5" name="Footer Placeholder 4"/>
          <p:cNvSpPr>
            <a:spLocks noGrp="1"/>
          </p:cNvSpPr>
          <p:nvPr>
            <p:ph type="ftr" sz="quarter" idx="11"/>
          </p:nvPr>
        </p:nvSpPr>
        <p:spPr/>
        <p:txBody>
          <a:bodyPr/>
          <a:lstStyle>
            <a:lvl1pPr>
              <a:defRPr>
                <a:solidFill>
                  <a:schemeClr val="tx1">
                    <a:lumMod val="65000"/>
                  </a:schemeClr>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1">
                    <a:lumMod val="65000"/>
                  </a:schemeClr>
                </a:solidFill>
              </a:defRPr>
            </a:lvl1pPr>
          </a:lstStyle>
          <a:p>
            <a:fld id="{4FAB73BC-B049-4115-A692-8D63A059BFB8}" type="slidenum">
              <a:rPr lang="en-US" dirty="0"/>
              <a:pPr/>
              <a:t>‹#›</a:t>
            </a:fld>
            <a:endParaRPr lang="en-US"/>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981876708"/>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33E54A-A8CA-48C1-9504-691B58049D29}" type="datetimeFigureOut">
              <a:rPr lang="en-US" dirty="0"/>
              <a:t>10/31/2024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42920188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48700" y="381000"/>
            <a:ext cx="2476500" cy="58975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62000" y="381000"/>
            <a:ext cx="7734300" cy="58975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5F6C806-BBF7-471C-9527-881CE2266695}" type="datetimeFigureOut">
              <a:rPr lang="en-US" dirty="0"/>
              <a:t>10/31/2024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15004680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8C94063-DF36-4330-A365-08DA1FA5B7D6}" type="datetimeFigureOut">
              <a:rPr lang="en-US" dirty="0"/>
              <a:t>10/31/2024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31021173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61872" y="758952"/>
            <a:ext cx="9418320" cy="4041648"/>
          </a:xfrm>
        </p:spPr>
        <p:txBody>
          <a:bodyPr anchor="b">
            <a:normAutofit/>
          </a:bodyPr>
          <a:lstStyle>
            <a:lvl1pPr>
              <a:lnSpc>
                <a:spcPct val="85000"/>
              </a:lnSpc>
              <a:defRPr sz="7200" b="0"/>
            </a:lvl1pPr>
          </a:lstStyle>
          <a:p>
            <a:r>
              <a:rPr lang="en-US"/>
              <a:t>Click to edit Master title style</a:t>
            </a:r>
          </a:p>
        </p:txBody>
      </p:sp>
      <p:sp>
        <p:nvSpPr>
          <p:cNvPr id="3" name="Text Placeholder 2"/>
          <p:cNvSpPr>
            <a:spLocks noGrp="1"/>
          </p:cNvSpPr>
          <p:nvPr>
            <p:ph type="body" idx="1"/>
          </p:nvPr>
        </p:nvSpPr>
        <p:spPr>
          <a:xfrm>
            <a:off x="1261872" y="4800600"/>
            <a:ext cx="9418320" cy="1691640"/>
          </a:xfrm>
        </p:spPr>
        <p:txBody>
          <a:bodyPr anchor="t">
            <a:normAutofit/>
          </a:bodyPr>
          <a:lstStyle>
            <a:lvl1pPr marL="0" indent="0">
              <a:buNone/>
              <a:defRPr sz="22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08A7C6C-0F39-4D70-8E8D-FE5B9C95FA73}" type="datetimeFigureOut">
              <a:rPr lang="en-US" dirty="0"/>
              <a:t>10/31/2024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558589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61872"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26480"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FCFA4AC-08CC-42CE-BD01-C191750A04EC}" type="datetimeFigureOut">
              <a:rPr lang="en-US" dirty="0"/>
              <a:t>10/31/2024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38845073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1261872" y="1713655"/>
            <a:ext cx="4480560" cy="731520"/>
          </a:xfrm>
        </p:spPr>
        <p:txBody>
          <a:bodyPr anchor="b">
            <a:normAutofit/>
          </a:bodyPr>
          <a:lstStyle>
            <a:lvl1pPr marL="0" indent="0">
              <a:spcBef>
                <a:spcPts val="0"/>
              </a:spcBef>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61872"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26480" y="1713655"/>
            <a:ext cx="4480560" cy="731520"/>
          </a:xfrm>
        </p:spPr>
        <p:txBody>
          <a:bodyPr anchor="b">
            <a:normAutofit/>
          </a:bodyPr>
          <a:lstStyle>
            <a:lvl1pPr marL="0" indent="0">
              <a:lnSpc>
                <a:spcPct val="95000"/>
              </a:lnSpc>
              <a:spcBef>
                <a:spcPts val="0"/>
              </a:spcBef>
              <a:buNone/>
              <a:defRPr lang="en-US" sz="2000" b="0" kern="1200" dirty="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2000"/>
              </a:spcBef>
              <a:buFontTx/>
              <a:buNone/>
            </a:pPr>
            <a:r>
              <a:rPr lang="en-US"/>
              <a:t>Click to edit Master text styles</a:t>
            </a:r>
          </a:p>
        </p:txBody>
      </p:sp>
      <p:sp>
        <p:nvSpPr>
          <p:cNvPr id="6" name="Content Placeholder 5"/>
          <p:cNvSpPr>
            <a:spLocks noGrp="1"/>
          </p:cNvSpPr>
          <p:nvPr>
            <p:ph sz="quarter" idx="4"/>
          </p:nvPr>
        </p:nvSpPr>
        <p:spPr>
          <a:xfrm>
            <a:off x="6126480"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BA7A723-92A7-435B-B681-F25B092FEFEB}" type="datetimeFigureOut">
              <a:rPr lang="en-US" dirty="0"/>
              <a:t>10/31/2024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26071173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170639-886C-4FCF-9EAB-ABB5DA3F3F4A}" type="datetimeFigureOut">
              <a:rPr lang="en-US" dirty="0"/>
              <a:t>10/31/2024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32700502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230651-31F4-45D2-98AE-A2108F41BC07}" type="datetimeFigureOut">
              <a:rPr lang="en-US" dirty="0"/>
              <a:t>10/31/2024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27851923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200400" cy="1600197"/>
          </a:xfrm>
        </p:spPr>
        <p:txBody>
          <a:bodyPr anchor="b">
            <a:normAutofit/>
          </a:bodyPr>
          <a:lstStyle>
            <a:lvl1pPr>
              <a:defRPr sz="3200" b="0" baseline="0"/>
            </a:lvl1pPr>
          </a:lstStyle>
          <a:p>
            <a:r>
              <a:rPr lang="en-US"/>
              <a:t>Click to edit Master title style</a:t>
            </a:r>
          </a:p>
        </p:txBody>
      </p:sp>
      <p:sp>
        <p:nvSpPr>
          <p:cNvPr id="3" name="Content Placeholder 2"/>
          <p:cNvSpPr>
            <a:spLocks noGrp="1"/>
          </p:cNvSpPr>
          <p:nvPr>
            <p:ph idx="1"/>
          </p:nvPr>
        </p:nvSpPr>
        <p:spPr>
          <a:xfrm>
            <a:off x="4504267" y="685800"/>
            <a:ext cx="6079066" cy="548640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1248" y="2099734"/>
            <a:ext cx="3200400" cy="3810001"/>
          </a:xfrm>
        </p:spPr>
        <p:txBody>
          <a:bodyPr>
            <a:normAutofit/>
          </a:bodyPr>
          <a:lstStyle>
            <a:lvl1pPr marL="0" indent="0">
              <a:lnSpc>
                <a:spcPct val="114000"/>
              </a:lnSpc>
              <a:spcBef>
                <a:spcPts val="800"/>
              </a:spcBef>
              <a:buNone/>
              <a:defRPr sz="13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F53789A-C914-4DB1-8815-80B5EC7335C5}" type="datetimeFigureOut">
              <a:rPr lang="en-US" dirty="0"/>
              <a:t>10/31/2024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9142984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5105400"/>
            <a:ext cx="11292840" cy="17526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14400" y="5257800"/>
            <a:ext cx="9982200" cy="914400"/>
          </a:xfrm>
        </p:spPr>
        <p:txBody>
          <a:bodyPr anchor="b">
            <a:normAutofit/>
          </a:bodyPr>
          <a:lstStyle>
            <a:lvl1pPr>
              <a:defRPr sz="2800" b="0">
                <a:solidFill>
                  <a:schemeClr val="bg1"/>
                </a:solidFill>
              </a:defRPr>
            </a:lvl1pPr>
          </a:lstStyle>
          <a:p>
            <a:r>
              <a:rPr lang="en-US"/>
              <a:t>Click to edit Master title style</a:t>
            </a:r>
          </a:p>
        </p:txBody>
      </p:sp>
      <p:sp>
        <p:nvSpPr>
          <p:cNvPr id="3" name="Picture Placeholder 2"/>
          <p:cNvSpPr>
            <a:spLocks noGrp="1" noChangeAspect="1"/>
          </p:cNvSpPr>
          <p:nvPr>
            <p:ph type="pic" idx="1"/>
          </p:nvPr>
        </p:nvSpPr>
        <p:spPr>
          <a:xfrm>
            <a:off x="0" y="0"/>
            <a:ext cx="11292840" cy="5128923"/>
          </a:xfrm>
          <a:blipFill>
            <a:blip r:embed="rId2"/>
            <a:stretch>
              <a:fillRect/>
            </a:stretch>
          </a:blipFill>
        </p:spPr>
        <p:txBody>
          <a:bodyPr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914400" y="6108589"/>
            <a:ext cx="9982200" cy="597011"/>
          </a:xfrm>
        </p:spPr>
        <p:txBody>
          <a:bodyPr>
            <a:normAutofit/>
          </a:bodyPr>
          <a:lstStyle>
            <a:lvl1pPr marL="0" indent="0">
              <a:lnSpc>
                <a:spcPct val="100000"/>
              </a:lnSpc>
              <a:spcBef>
                <a:spcPts val="800"/>
              </a:spcBef>
              <a:buNone/>
              <a:defRPr sz="1300">
                <a:solidFill>
                  <a:schemeClr val="bg1">
                    <a:lumMod val="8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E6440AA-91A0-436F-8FDB-C0F939DCAE21}" type="datetimeFigureOut">
              <a:rPr lang="en-US" dirty="0"/>
              <a:t>10/31/2024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35753180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129284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61872" y="365760"/>
            <a:ext cx="9692640" cy="1325562"/>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1261872" y="1828800"/>
            <a:ext cx="8595360" cy="435133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rot="16200000">
            <a:off x="10797542" y="998537"/>
            <a:ext cx="1904999" cy="365125"/>
          </a:xfrm>
          <a:prstGeom prst="rect">
            <a:avLst/>
          </a:prstGeom>
        </p:spPr>
        <p:txBody>
          <a:bodyPr vert="horz" lIns="91440" tIns="45720" rIns="91440" bIns="45720" rtlCol="0" anchor="ctr"/>
          <a:lstStyle>
            <a:lvl1pPr algn="r">
              <a:defRPr sz="1050" b="0">
                <a:solidFill>
                  <a:schemeClr val="tx2">
                    <a:lumMod val="20000"/>
                    <a:lumOff val="80000"/>
                  </a:schemeClr>
                </a:solidFill>
              </a:defRPr>
            </a:lvl1pPr>
          </a:lstStyle>
          <a:p>
            <a:fld id="{0E59FD0C-5451-4CA0-86AF-E70AE3279989}" type="datetimeFigureOut">
              <a:rPr lang="en-US" dirty="0"/>
              <a:t>10/31/2024</a:t>
            </a:fld>
            <a:endParaRPr lang="en-US"/>
          </a:p>
        </p:txBody>
      </p:sp>
      <p:sp>
        <p:nvSpPr>
          <p:cNvPr id="5" name="Footer Placeholder 4"/>
          <p:cNvSpPr>
            <a:spLocks noGrp="1"/>
          </p:cNvSpPr>
          <p:nvPr>
            <p:ph type="ftr" sz="quarter" idx="3"/>
          </p:nvPr>
        </p:nvSpPr>
        <p:spPr>
          <a:xfrm rot="16200000">
            <a:off x="9959341" y="4046537"/>
            <a:ext cx="3581400" cy="365125"/>
          </a:xfrm>
          <a:prstGeom prst="rect">
            <a:avLst/>
          </a:prstGeom>
        </p:spPr>
        <p:txBody>
          <a:bodyPr vert="horz" lIns="91440" tIns="45720" rIns="91440" bIns="45720" rtlCol="0" anchor="ctr"/>
          <a:lstStyle>
            <a:lvl1pPr algn="l">
              <a:defRPr sz="1050">
                <a:solidFill>
                  <a:schemeClr val="tx2">
                    <a:lumMod val="20000"/>
                    <a:lumOff val="80000"/>
                  </a:schemeClr>
                </a:solidFill>
              </a:defRPr>
            </a:lvl1pPr>
          </a:lstStyle>
          <a:p>
            <a:endParaRPr lang="en-US"/>
          </a:p>
        </p:txBody>
      </p:sp>
      <p:sp>
        <p:nvSpPr>
          <p:cNvPr id="6" name="Slide Number Placeholder 5"/>
          <p:cNvSpPr>
            <a:spLocks noGrp="1"/>
          </p:cNvSpPr>
          <p:nvPr>
            <p:ph type="sldNum" sz="quarter" idx="4"/>
          </p:nvPr>
        </p:nvSpPr>
        <p:spPr>
          <a:xfrm>
            <a:off x="11292840" y="6172200"/>
            <a:ext cx="914400" cy="593725"/>
          </a:xfrm>
          <a:prstGeom prst="rect">
            <a:avLst/>
          </a:prstGeom>
        </p:spPr>
        <p:txBody>
          <a:bodyPr vert="horz" lIns="45720" tIns="45720" rIns="45720" bIns="45720" rtlCol="0" anchor="ctr">
            <a:normAutofit/>
          </a:bodyPr>
          <a:lstStyle>
            <a:lvl1pPr algn="ctr">
              <a:defRPr sz="3600">
                <a:solidFill>
                  <a:schemeClr val="tx2">
                    <a:lumMod val="60000"/>
                    <a:lumOff val="40000"/>
                  </a:schemeClr>
                </a:solidFill>
              </a:defRPr>
            </a:lvl1pPr>
          </a:lstStyle>
          <a:p>
            <a:fld id="{4FAB73BC-B049-4115-A692-8D63A059BFB8}" type="slidenum">
              <a:rPr lang="en-US" dirty="0"/>
              <a:pPr/>
              <a:t>‹#›</a:t>
            </a:fld>
            <a:endParaRPr lang="en-US"/>
          </a:p>
        </p:txBody>
      </p:sp>
    </p:spTree>
    <p:extLst>
      <p:ext uri="{BB962C8B-B14F-4D97-AF65-F5344CB8AC3E}">
        <p14:creationId xmlns:p14="http://schemas.microsoft.com/office/powerpoint/2010/main" val="1720963933"/>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hf sldNum="0" hdr="0" ftr="0" dt="0"/>
  <p:txStyles>
    <p:title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p:titleStyle>
    <p:body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ea typeface="+mj-lt"/>
                <a:cs typeface="+mj-lt"/>
              </a:rPr>
              <a:t>Detailed Design</a:t>
            </a:r>
            <a:br>
              <a:rPr lang="en-US">
                <a:ea typeface="+mj-lt"/>
                <a:cs typeface="+mj-lt"/>
              </a:rPr>
            </a:br>
            <a:r>
              <a:rPr lang="en-US"/>
              <a:t>Lightning Talk</a:t>
            </a:r>
          </a:p>
        </p:txBody>
      </p:sp>
      <p:sp>
        <p:nvSpPr>
          <p:cNvPr id="3" name="Subtitle 2"/>
          <p:cNvSpPr>
            <a:spLocks noGrp="1"/>
          </p:cNvSpPr>
          <p:nvPr>
            <p:ph type="subTitle" idx="1"/>
          </p:nvPr>
        </p:nvSpPr>
        <p:spPr/>
        <p:txBody>
          <a:bodyPr vert="horz" lIns="91440" tIns="45720" rIns="91440" bIns="45720" rtlCol="0" anchor="t">
            <a:normAutofit fontScale="92500" lnSpcReduction="10000"/>
          </a:bodyPr>
          <a:lstStyle/>
          <a:p>
            <a:r>
              <a:rPr lang="en-US"/>
              <a:t>sdmay25-26</a:t>
            </a:r>
            <a:br>
              <a:rPr lang="en-US"/>
            </a:br>
            <a:r>
              <a:rPr lang="en-US"/>
              <a:t>Bryce</a:t>
            </a:r>
            <a:r>
              <a:rPr lang="en-US">
                <a:ea typeface="+mn-lt"/>
                <a:cs typeface="+mn-lt"/>
              </a:rPr>
              <a:t> Rega, Marek Jablonski, Gavin Patel, Jonah Frosch, Long Yu </a:t>
            </a:r>
            <a:br>
              <a:rPr lang="en-US"/>
            </a:br>
            <a:r>
              <a:rPr lang="en-US">
                <a:ea typeface="+mn-lt"/>
                <a:cs typeface="+mn-lt"/>
              </a:rPr>
              <a:t>Cost-Effective and Easily Configurable High Voltage Motor Controllers for Automotive Use </a:t>
            </a:r>
            <a:endParaRPr lang="en-US"/>
          </a:p>
          <a:p>
            <a:r>
              <a:rPr lang="en-US"/>
              <a:t>October 31st, 2024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7A019-B9C8-6E6D-5A2A-D243CA95E1F8}"/>
              </a:ext>
            </a:extLst>
          </p:cNvPr>
          <p:cNvSpPr>
            <a:spLocks noGrp="1"/>
          </p:cNvSpPr>
          <p:nvPr>
            <p:ph type="title"/>
          </p:nvPr>
        </p:nvSpPr>
        <p:spPr/>
        <p:txBody>
          <a:bodyPr/>
          <a:lstStyle/>
          <a:p>
            <a:r>
              <a:rPr lang="en-US"/>
              <a:t>Conclusion</a:t>
            </a:r>
          </a:p>
        </p:txBody>
      </p:sp>
      <p:sp>
        <p:nvSpPr>
          <p:cNvPr id="3" name="Content Placeholder 2">
            <a:extLst>
              <a:ext uri="{FF2B5EF4-FFF2-40B4-BE49-F238E27FC236}">
                <a16:creationId xmlns:a16="http://schemas.microsoft.com/office/drawing/2014/main" id="{10F21EF3-A9E8-E09C-772A-72AE1A72C3EB}"/>
              </a:ext>
            </a:extLst>
          </p:cNvPr>
          <p:cNvSpPr>
            <a:spLocks noGrp="1"/>
          </p:cNvSpPr>
          <p:nvPr>
            <p:ph idx="1"/>
          </p:nvPr>
        </p:nvSpPr>
        <p:spPr/>
        <p:txBody>
          <a:bodyPr vert="horz" lIns="91440" tIns="45720" rIns="91440" bIns="45720" rtlCol="0" anchor="t">
            <a:normAutofit/>
          </a:bodyPr>
          <a:lstStyle/>
          <a:p>
            <a:pPr marL="0" indent="0">
              <a:buNone/>
            </a:pPr>
            <a:r>
              <a:rPr lang="en-US" sz="2400"/>
              <a:t>We plan to develop the hardware and software for a highly configurable motor controller. We plan to have built-in cruise control, user input from either CAN messages or GPIO pins, and built-in safety features. </a:t>
            </a:r>
          </a:p>
        </p:txBody>
      </p:sp>
      <p:pic>
        <p:nvPicPr>
          <p:cNvPr id="7" name="Picture 6" descr="Businessman with Empty Pockets Stock Photo - Image of person, revealing:  3505028">
            <a:extLst>
              <a:ext uri="{FF2B5EF4-FFF2-40B4-BE49-F238E27FC236}">
                <a16:creationId xmlns:a16="http://schemas.microsoft.com/office/drawing/2014/main" id="{719FABA2-7A18-F263-FB27-705B260D8C4F}"/>
              </a:ext>
            </a:extLst>
          </p:cNvPr>
          <p:cNvPicPr>
            <a:picLocks noChangeAspect="1"/>
          </p:cNvPicPr>
          <p:nvPr/>
        </p:nvPicPr>
        <p:blipFill>
          <a:blip r:embed="rId2"/>
          <a:stretch>
            <a:fillRect/>
          </a:stretch>
        </p:blipFill>
        <p:spPr>
          <a:xfrm>
            <a:off x="5753100" y="4400550"/>
            <a:ext cx="1628775" cy="2438400"/>
          </a:xfrm>
          <a:prstGeom prst="rect">
            <a:avLst/>
          </a:prstGeom>
        </p:spPr>
      </p:pic>
      <p:pic>
        <p:nvPicPr>
          <p:cNvPr id="4" name="Picture 3" descr="A cat lying on a couch&#10;&#10;Description automatically generated">
            <a:extLst>
              <a:ext uri="{FF2B5EF4-FFF2-40B4-BE49-F238E27FC236}">
                <a16:creationId xmlns:a16="http://schemas.microsoft.com/office/drawing/2014/main" id="{FB921361-413B-C00C-ACDD-3E01BD2CBEBA}"/>
              </a:ext>
            </a:extLst>
          </p:cNvPr>
          <p:cNvPicPr>
            <a:picLocks noChangeAspect="1"/>
          </p:cNvPicPr>
          <p:nvPr/>
        </p:nvPicPr>
        <p:blipFill>
          <a:blip r:embed="rId3"/>
          <a:stretch>
            <a:fillRect/>
          </a:stretch>
        </p:blipFill>
        <p:spPr>
          <a:xfrm>
            <a:off x="-6164035" y="2567041"/>
            <a:ext cx="6096000" cy="4064346"/>
          </a:xfrm>
          <a:prstGeom prst="rect">
            <a:avLst/>
          </a:prstGeom>
        </p:spPr>
      </p:pic>
    </p:spTree>
    <p:extLst>
      <p:ext uri="{BB962C8B-B14F-4D97-AF65-F5344CB8AC3E}">
        <p14:creationId xmlns:p14="http://schemas.microsoft.com/office/powerpoint/2010/main" val="36839244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CD5A29-03CA-E9F2-23AA-8C40870AB73F}"/>
              </a:ext>
            </a:extLst>
          </p:cNvPr>
          <p:cNvSpPr>
            <a:spLocks noGrp="1"/>
          </p:cNvSpPr>
          <p:nvPr>
            <p:ph type="title"/>
          </p:nvPr>
        </p:nvSpPr>
        <p:spPr/>
        <p:txBody>
          <a:bodyPr>
            <a:normAutofit/>
          </a:bodyPr>
          <a:lstStyle/>
          <a:p>
            <a:r>
              <a:rPr lang="en-US">
                <a:ea typeface="+mj-lt"/>
                <a:cs typeface="+mj-lt"/>
              </a:rPr>
              <a:t>Project Overview</a:t>
            </a:r>
          </a:p>
        </p:txBody>
      </p:sp>
      <p:sp>
        <p:nvSpPr>
          <p:cNvPr id="3" name="Content Placeholder 2">
            <a:extLst>
              <a:ext uri="{FF2B5EF4-FFF2-40B4-BE49-F238E27FC236}">
                <a16:creationId xmlns:a16="http://schemas.microsoft.com/office/drawing/2014/main" id="{56CF4170-430C-FE22-5F6C-6D5731C98B43}"/>
              </a:ext>
            </a:extLst>
          </p:cNvPr>
          <p:cNvSpPr>
            <a:spLocks noGrp="1"/>
          </p:cNvSpPr>
          <p:nvPr>
            <p:ph idx="1"/>
          </p:nvPr>
        </p:nvSpPr>
        <p:spPr/>
        <p:txBody>
          <a:bodyPr vert="horz" lIns="91440" tIns="45720" rIns="91440" bIns="45720" rtlCol="0" anchor="t">
            <a:normAutofit/>
          </a:bodyPr>
          <a:lstStyle/>
          <a:p>
            <a:r>
              <a:rPr lang="en-US"/>
              <a:t>Custom High Voltage Motor Controller</a:t>
            </a:r>
          </a:p>
          <a:p>
            <a:r>
              <a:rPr lang="en-US"/>
              <a:t>Low Total cost for controller when compared to market options</a:t>
            </a:r>
          </a:p>
          <a:p>
            <a:r>
              <a:rPr lang="en-US"/>
              <a:t>Develop a GUI for interfacing and configuring controller</a:t>
            </a:r>
          </a:p>
          <a:p>
            <a:r>
              <a:rPr lang="en-US"/>
              <a:t>Compatible with many different applications</a:t>
            </a:r>
          </a:p>
        </p:txBody>
      </p:sp>
      <p:pic>
        <p:nvPicPr>
          <p:cNvPr id="4" name="Picture 3" descr="Solar Car Energy Cartoon Stock Illustrations – 1,082 Solar Car Energy  Cartoon Stock Illustrations, Vectors &amp; Clipart - Dreamstime">
            <a:extLst>
              <a:ext uri="{FF2B5EF4-FFF2-40B4-BE49-F238E27FC236}">
                <a16:creationId xmlns:a16="http://schemas.microsoft.com/office/drawing/2014/main" id="{BF997B33-DF88-3083-55C8-000516927AB7}"/>
              </a:ext>
            </a:extLst>
          </p:cNvPr>
          <p:cNvPicPr>
            <a:picLocks noChangeAspect="1"/>
          </p:cNvPicPr>
          <p:nvPr/>
        </p:nvPicPr>
        <p:blipFill>
          <a:blip r:embed="rId2"/>
          <a:stretch>
            <a:fillRect/>
          </a:stretch>
        </p:blipFill>
        <p:spPr>
          <a:xfrm>
            <a:off x="7679846" y="4068539"/>
            <a:ext cx="2743199" cy="2113978"/>
          </a:xfrm>
          <a:prstGeom prst="rect">
            <a:avLst/>
          </a:prstGeom>
        </p:spPr>
      </p:pic>
      <p:pic>
        <p:nvPicPr>
          <p:cNvPr id="5" name="Picture 4" descr="Cartoon picture with Electric Scooter ...">
            <a:extLst>
              <a:ext uri="{FF2B5EF4-FFF2-40B4-BE49-F238E27FC236}">
                <a16:creationId xmlns:a16="http://schemas.microsoft.com/office/drawing/2014/main" id="{026C51DE-2102-376E-1823-C3D85A00BCAB}"/>
              </a:ext>
            </a:extLst>
          </p:cNvPr>
          <p:cNvPicPr>
            <a:picLocks noChangeAspect="1"/>
          </p:cNvPicPr>
          <p:nvPr/>
        </p:nvPicPr>
        <p:blipFill>
          <a:blip r:embed="rId3"/>
          <a:stretch>
            <a:fillRect/>
          </a:stretch>
        </p:blipFill>
        <p:spPr>
          <a:xfrm>
            <a:off x="419100" y="4062157"/>
            <a:ext cx="3771900" cy="2117217"/>
          </a:xfrm>
          <a:prstGeom prst="rect">
            <a:avLst/>
          </a:prstGeom>
        </p:spPr>
      </p:pic>
      <p:pic>
        <p:nvPicPr>
          <p:cNvPr id="6" name="Picture 5" descr="A close-up of a machine&#10;&#10;Description automatically generated">
            <a:extLst>
              <a:ext uri="{FF2B5EF4-FFF2-40B4-BE49-F238E27FC236}">
                <a16:creationId xmlns:a16="http://schemas.microsoft.com/office/drawing/2014/main" id="{8A6FC46E-22A2-8E2E-B6AC-897B5D424500}"/>
              </a:ext>
            </a:extLst>
          </p:cNvPr>
          <p:cNvPicPr>
            <a:picLocks noChangeAspect="1"/>
          </p:cNvPicPr>
          <p:nvPr/>
        </p:nvPicPr>
        <p:blipFill>
          <a:blip r:embed="rId4"/>
          <a:srcRect r="21571" b="16000"/>
          <a:stretch/>
        </p:blipFill>
        <p:spPr>
          <a:xfrm>
            <a:off x="4467225" y="4071938"/>
            <a:ext cx="2943227" cy="2124075"/>
          </a:xfrm>
          <a:prstGeom prst="rect">
            <a:avLst/>
          </a:prstGeom>
        </p:spPr>
      </p:pic>
      <p:pic>
        <p:nvPicPr>
          <p:cNvPr id="7" name="Picture 6" descr="A black wheel with a cable&#10;&#10;Description automatically generated">
            <a:extLst>
              <a:ext uri="{FF2B5EF4-FFF2-40B4-BE49-F238E27FC236}">
                <a16:creationId xmlns:a16="http://schemas.microsoft.com/office/drawing/2014/main" id="{87000FC9-93A6-8A22-0FE5-7DC4DB9C9DC1}"/>
              </a:ext>
            </a:extLst>
          </p:cNvPr>
          <p:cNvPicPr>
            <a:picLocks noChangeAspect="1"/>
          </p:cNvPicPr>
          <p:nvPr/>
        </p:nvPicPr>
        <p:blipFill>
          <a:blip r:embed="rId5"/>
          <a:stretch>
            <a:fillRect/>
          </a:stretch>
        </p:blipFill>
        <p:spPr>
          <a:xfrm>
            <a:off x="8567738" y="1924050"/>
            <a:ext cx="1857375" cy="1800225"/>
          </a:xfrm>
          <a:prstGeom prst="rect">
            <a:avLst/>
          </a:prstGeom>
        </p:spPr>
      </p:pic>
    </p:spTree>
    <p:extLst>
      <p:ext uri="{BB962C8B-B14F-4D97-AF65-F5344CB8AC3E}">
        <p14:creationId xmlns:p14="http://schemas.microsoft.com/office/powerpoint/2010/main" val="13363069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85572-C3C5-371B-4784-4F18CFBE5BCE}"/>
              </a:ext>
            </a:extLst>
          </p:cNvPr>
          <p:cNvSpPr>
            <a:spLocks noGrp="1"/>
          </p:cNvSpPr>
          <p:nvPr>
            <p:ph type="title"/>
          </p:nvPr>
        </p:nvSpPr>
        <p:spPr>
          <a:xfrm>
            <a:off x="1214247" y="539877"/>
            <a:ext cx="9418320" cy="2565273"/>
          </a:xfrm>
        </p:spPr>
        <p:txBody>
          <a:bodyPr>
            <a:normAutofit/>
          </a:bodyPr>
          <a:lstStyle/>
          <a:p>
            <a:r>
              <a:rPr lang="en-US" sz="4000"/>
              <a:t>In this project will we be designing the architecture and implementation of a motor controller for lightweight automotive use.</a:t>
            </a:r>
          </a:p>
        </p:txBody>
      </p:sp>
      <p:pic>
        <p:nvPicPr>
          <p:cNvPr id="3" name="Picture 2" descr="Implementation of an Improved Motor Control for Electric Vehicles">
            <a:extLst>
              <a:ext uri="{FF2B5EF4-FFF2-40B4-BE49-F238E27FC236}">
                <a16:creationId xmlns:a16="http://schemas.microsoft.com/office/drawing/2014/main" id="{DDA6E3CF-151D-2729-A7EB-92648F914DC1}"/>
              </a:ext>
            </a:extLst>
          </p:cNvPr>
          <p:cNvPicPr>
            <a:picLocks noChangeAspect="1"/>
          </p:cNvPicPr>
          <p:nvPr/>
        </p:nvPicPr>
        <p:blipFill>
          <a:blip r:embed="rId2"/>
          <a:stretch>
            <a:fillRect/>
          </a:stretch>
        </p:blipFill>
        <p:spPr>
          <a:xfrm>
            <a:off x="5924550" y="3097766"/>
            <a:ext cx="4695824" cy="3234217"/>
          </a:xfrm>
          <a:prstGeom prst="rect">
            <a:avLst/>
          </a:prstGeom>
        </p:spPr>
      </p:pic>
    </p:spTree>
    <p:extLst>
      <p:ext uri="{BB962C8B-B14F-4D97-AF65-F5344CB8AC3E}">
        <p14:creationId xmlns:p14="http://schemas.microsoft.com/office/powerpoint/2010/main" val="6853927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C34F3-8A1C-2E26-68E4-2F29815E2791}"/>
              </a:ext>
            </a:extLst>
          </p:cNvPr>
          <p:cNvSpPr>
            <a:spLocks noGrp="1"/>
          </p:cNvSpPr>
          <p:nvPr>
            <p:ph type="title"/>
          </p:nvPr>
        </p:nvSpPr>
        <p:spPr/>
        <p:txBody>
          <a:bodyPr/>
          <a:lstStyle/>
          <a:p>
            <a:r>
              <a:rPr lang="en-US"/>
              <a:t>High Level Design</a:t>
            </a:r>
          </a:p>
        </p:txBody>
      </p:sp>
      <p:sp>
        <p:nvSpPr>
          <p:cNvPr id="3" name="Content Placeholder 2">
            <a:extLst>
              <a:ext uri="{FF2B5EF4-FFF2-40B4-BE49-F238E27FC236}">
                <a16:creationId xmlns:a16="http://schemas.microsoft.com/office/drawing/2014/main" id="{97C3555F-EBDA-B9B1-958E-94197D251B19}"/>
              </a:ext>
            </a:extLst>
          </p:cNvPr>
          <p:cNvSpPr>
            <a:spLocks noGrp="1"/>
          </p:cNvSpPr>
          <p:nvPr>
            <p:ph idx="1"/>
          </p:nvPr>
        </p:nvSpPr>
        <p:spPr>
          <a:xfrm>
            <a:off x="1261872" y="1828800"/>
            <a:ext cx="4955503" cy="4351337"/>
          </a:xfrm>
        </p:spPr>
        <p:txBody>
          <a:bodyPr vert="horz" lIns="91440" tIns="45720" rIns="91440" bIns="45720" rtlCol="0" anchor="t">
            <a:normAutofit/>
          </a:bodyPr>
          <a:lstStyle/>
          <a:p>
            <a:pPr>
              <a:buFont typeface="Arial" pitchFamily="18" charset="2"/>
              <a:buChar char="•"/>
            </a:pPr>
            <a:r>
              <a:rPr lang="en-US"/>
              <a:t>Take inputs from a user throttle / braking and a DC voltage source for power</a:t>
            </a:r>
          </a:p>
          <a:p>
            <a:pPr>
              <a:buFont typeface="Arial" pitchFamily="18" charset="2"/>
              <a:buChar char="•"/>
            </a:pPr>
            <a:r>
              <a:rPr lang="en-US"/>
              <a:t>Output a 3 phase sinusoidal waveform for driving motors</a:t>
            </a:r>
          </a:p>
          <a:p>
            <a:pPr>
              <a:buFont typeface="Arial" pitchFamily="18" charset="2"/>
              <a:buChar char="•"/>
            </a:pPr>
            <a:endParaRPr lang="en-US"/>
          </a:p>
        </p:txBody>
      </p:sp>
      <p:pic>
        <p:nvPicPr>
          <p:cNvPr id="4" name="Picture 3" descr="A diagram of a motor controller&#10;&#10;Description automatically generated">
            <a:extLst>
              <a:ext uri="{FF2B5EF4-FFF2-40B4-BE49-F238E27FC236}">
                <a16:creationId xmlns:a16="http://schemas.microsoft.com/office/drawing/2014/main" id="{8E637B8E-AC00-B640-7FCB-B3F6EAB804E5}"/>
              </a:ext>
            </a:extLst>
          </p:cNvPr>
          <p:cNvPicPr>
            <a:picLocks noChangeAspect="1"/>
          </p:cNvPicPr>
          <p:nvPr/>
        </p:nvPicPr>
        <p:blipFill>
          <a:blip r:embed="rId2"/>
          <a:stretch>
            <a:fillRect/>
          </a:stretch>
        </p:blipFill>
        <p:spPr>
          <a:xfrm>
            <a:off x="2268722" y="3194828"/>
            <a:ext cx="7699936" cy="3700183"/>
          </a:xfrm>
          <a:prstGeom prst="rect">
            <a:avLst/>
          </a:prstGeom>
        </p:spPr>
      </p:pic>
      <p:sp>
        <p:nvSpPr>
          <p:cNvPr id="6" name="Content Placeholder 2">
            <a:extLst>
              <a:ext uri="{FF2B5EF4-FFF2-40B4-BE49-F238E27FC236}">
                <a16:creationId xmlns:a16="http://schemas.microsoft.com/office/drawing/2014/main" id="{EE96F05A-1166-F397-260C-E9BA07A99E88}"/>
              </a:ext>
            </a:extLst>
          </p:cNvPr>
          <p:cNvSpPr txBox="1">
            <a:spLocks/>
          </p:cNvSpPr>
          <p:nvPr/>
        </p:nvSpPr>
        <p:spPr>
          <a:xfrm>
            <a:off x="6314978" y="1831788"/>
            <a:ext cx="3993478" cy="1138985"/>
          </a:xfrm>
          <a:prstGeom prst="rect">
            <a:avLst/>
          </a:prstGeom>
        </p:spPr>
        <p:txBody>
          <a:bodyPr vert="horz" lIns="91440" tIns="45720" rIns="91440" bIns="45720" rtlCol="0" anchor="t">
            <a:normAutofit/>
          </a:bodyPr>
          <a:lst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a:lstStyle>
          <a:p>
            <a:pPr>
              <a:buFont typeface="Arial" pitchFamily="18" charset="2"/>
              <a:buChar char="•"/>
            </a:pPr>
            <a:r>
              <a:rPr lang="en-US">
                <a:ea typeface="+mn-lt"/>
                <a:cs typeface="+mn-lt"/>
              </a:rPr>
              <a:t>Software drives the motor and receives data back through a HALL effect sensor in a feedback loop</a:t>
            </a:r>
            <a:endParaRPr lang="en-US"/>
          </a:p>
        </p:txBody>
      </p:sp>
    </p:spTree>
    <p:extLst>
      <p:ext uri="{BB962C8B-B14F-4D97-AF65-F5344CB8AC3E}">
        <p14:creationId xmlns:p14="http://schemas.microsoft.com/office/powerpoint/2010/main" val="11736162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C34F3-8A1C-2E26-68E4-2F29815E2791}"/>
              </a:ext>
            </a:extLst>
          </p:cNvPr>
          <p:cNvSpPr>
            <a:spLocks noGrp="1"/>
          </p:cNvSpPr>
          <p:nvPr>
            <p:ph type="title"/>
          </p:nvPr>
        </p:nvSpPr>
        <p:spPr/>
        <p:txBody>
          <a:bodyPr/>
          <a:lstStyle/>
          <a:p>
            <a:r>
              <a:rPr lang="en-US"/>
              <a:t>Hardware Design</a:t>
            </a:r>
          </a:p>
        </p:txBody>
      </p:sp>
      <p:sp>
        <p:nvSpPr>
          <p:cNvPr id="3" name="Content Placeholder 2">
            <a:extLst>
              <a:ext uri="{FF2B5EF4-FFF2-40B4-BE49-F238E27FC236}">
                <a16:creationId xmlns:a16="http://schemas.microsoft.com/office/drawing/2014/main" id="{97C3555F-EBDA-B9B1-958E-94197D251B19}"/>
              </a:ext>
            </a:extLst>
          </p:cNvPr>
          <p:cNvSpPr>
            <a:spLocks noGrp="1"/>
          </p:cNvSpPr>
          <p:nvPr>
            <p:ph idx="1"/>
          </p:nvPr>
        </p:nvSpPr>
        <p:spPr/>
        <p:txBody>
          <a:bodyPr vert="horz" lIns="91440" tIns="45720" rIns="91440" bIns="45720" rtlCol="0" anchor="t">
            <a:normAutofit/>
          </a:bodyPr>
          <a:lstStyle/>
          <a:p>
            <a:pPr>
              <a:buFont typeface="Arial" pitchFamily="18" charset="2"/>
              <a:buChar char="•"/>
            </a:pPr>
            <a:r>
              <a:rPr lang="en-US">
                <a:ea typeface="+mn-lt"/>
                <a:cs typeface="+mn-lt"/>
              </a:rPr>
              <a:t>Component selection: MOSFET over IGBT (More efficient)</a:t>
            </a:r>
          </a:p>
          <a:p>
            <a:pPr>
              <a:buFont typeface="Arial" pitchFamily="18" charset="2"/>
              <a:buChar char="•"/>
            </a:pPr>
            <a:r>
              <a:rPr lang="en-US"/>
              <a:t>Test electrical and thermal performance of the circuit using </a:t>
            </a:r>
            <a:r>
              <a:rPr lang="en-US" err="1"/>
              <a:t>LTspice</a:t>
            </a:r>
            <a:endParaRPr lang="en-US"/>
          </a:p>
          <a:p>
            <a:pPr>
              <a:buFont typeface="Arial,Sans-Serif" pitchFamily="18" charset="2"/>
              <a:buChar char="•"/>
            </a:pPr>
            <a:r>
              <a:rPr lang="en-US"/>
              <a:t>Creating an initial prototype of the PCB</a:t>
            </a:r>
          </a:p>
          <a:p>
            <a:pPr>
              <a:buFont typeface="Arial" pitchFamily="18" charset="2"/>
              <a:buChar char="•"/>
            </a:pPr>
            <a:r>
              <a:rPr lang="en-US"/>
              <a:t>Validate that the hardware responds correctly to the software inputs</a:t>
            </a:r>
          </a:p>
          <a:p>
            <a:pPr>
              <a:buFont typeface="Arial" pitchFamily="18" charset="2"/>
              <a:buChar char="•"/>
            </a:pPr>
            <a:endParaRPr lang="en-US" spc="10">
              <a:solidFill>
                <a:srgbClr val="000000"/>
              </a:solidFill>
            </a:endParaRPr>
          </a:p>
        </p:txBody>
      </p:sp>
      <p:pic>
        <p:nvPicPr>
          <p:cNvPr id="4" name="Picture 3">
            <a:extLst>
              <a:ext uri="{FF2B5EF4-FFF2-40B4-BE49-F238E27FC236}">
                <a16:creationId xmlns:a16="http://schemas.microsoft.com/office/drawing/2014/main" id="{1303F7B2-283E-A8E2-201A-340CF3AD3AAF}"/>
              </a:ext>
            </a:extLst>
          </p:cNvPr>
          <p:cNvPicPr>
            <a:picLocks noChangeAspect="1"/>
          </p:cNvPicPr>
          <p:nvPr/>
        </p:nvPicPr>
        <p:blipFill>
          <a:blip r:embed="rId2"/>
          <a:stretch>
            <a:fillRect/>
          </a:stretch>
        </p:blipFill>
        <p:spPr>
          <a:xfrm>
            <a:off x="997186" y="4307041"/>
            <a:ext cx="5089407" cy="2185623"/>
          </a:xfrm>
          <a:prstGeom prst="rect">
            <a:avLst/>
          </a:prstGeom>
        </p:spPr>
      </p:pic>
      <p:pic>
        <p:nvPicPr>
          <p:cNvPr id="6" name="Picture 5" descr="A diagram of a circuit&#10;&#10;Description automatically generated">
            <a:extLst>
              <a:ext uri="{FF2B5EF4-FFF2-40B4-BE49-F238E27FC236}">
                <a16:creationId xmlns:a16="http://schemas.microsoft.com/office/drawing/2014/main" id="{A9CD2C95-27A6-CD6B-7E02-FCB24A8BC75E}"/>
              </a:ext>
            </a:extLst>
          </p:cNvPr>
          <p:cNvPicPr>
            <a:picLocks noChangeAspect="1"/>
          </p:cNvPicPr>
          <p:nvPr/>
        </p:nvPicPr>
        <p:blipFill>
          <a:blip r:embed="rId3"/>
          <a:stretch>
            <a:fillRect/>
          </a:stretch>
        </p:blipFill>
        <p:spPr>
          <a:xfrm>
            <a:off x="6594593" y="4005615"/>
            <a:ext cx="3781778" cy="2666178"/>
          </a:xfrm>
          <a:prstGeom prst="rect">
            <a:avLst/>
          </a:prstGeom>
        </p:spPr>
      </p:pic>
    </p:spTree>
    <p:extLst>
      <p:ext uri="{BB962C8B-B14F-4D97-AF65-F5344CB8AC3E}">
        <p14:creationId xmlns:p14="http://schemas.microsoft.com/office/powerpoint/2010/main" val="31720051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C34F3-8A1C-2E26-68E4-2F29815E2791}"/>
              </a:ext>
            </a:extLst>
          </p:cNvPr>
          <p:cNvSpPr>
            <a:spLocks noGrp="1"/>
          </p:cNvSpPr>
          <p:nvPr>
            <p:ph type="title"/>
          </p:nvPr>
        </p:nvSpPr>
        <p:spPr/>
        <p:txBody>
          <a:bodyPr/>
          <a:lstStyle/>
          <a:p>
            <a:r>
              <a:rPr lang="en-US"/>
              <a:t>Software Design</a:t>
            </a:r>
          </a:p>
        </p:txBody>
      </p:sp>
      <p:sp>
        <p:nvSpPr>
          <p:cNvPr id="3" name="Content Placeholder 2">
            <a:extLst>
              <a:ext uri="{FF2B5EF4-FFF2-40B4-BE49-F238E27FC236}">
                <a16:creationId xmlns:a16="http://schemas.microsoft.com/office/drawing/2014/main" id="{97C3555F-EBDA-B9B1-958E-94197D251B19}"/>
              </a:ext>
            </a:extLst>
          </p:cNvPr>
          <p:cNvSpPr>
            <a:spLocks noGrp="1"/>
          </p:cNvSpPr>
          <p:nvPr>
            <p:ph idx="1"/>
          </p:nvPr>
        </p:nvSpPr>
        <p:spPr>
          <a:xfrm>
            <a:off x="1261872" y="1828800"/>
            <a:ext cx="4068184" cy="4351337"/>
          </a:xfrm>
        </p:spPr>
        <p:txBody>
          <a:bodyPr vert="horz" lIns="91440" tIns="45720" rIns="91440" bIns="45720" rtlCol="0" anchor="t">
            <a:normAutofit/>
          </a:bodyPr>
          <a:lstStyle/>
          <a:p>
            <a:pPr>
              <a:buFont typeface="Arial" pitchFamily="18" charset="2"/>
              <a:buChar char="•"/>
            </a:pPr>
            <a:r>
              <a:rPr lang="en-US">
                <a:ea typeface="+mn-lt"/>
                <a:cs typeface="+mn-lt"/>
              </a:rPr>
              <a:t>Modular, layered design</a:t>
            </a:r>
          </a:p>
          <a:p>
            <a:pPr>
              <a:buFont typeface="Arial" pitchFamily="18" charset="2"/>
              <a:buChar char="•"/>
            </a:pPr>
            <a:r>
              <a:rPr lang="en-US" spc="10">
                <a:solidFill>
                  <a:srgbClr val="000000"/>
                </a:solidFill>
              </a:rPr>
              <a:t>Top-level general application</a:t>
            </a:r>
          </a:p>
          <a:p>
            <a:pPr lvl="1"/>
            <a:r>
              <a:rPr lang="en-US" spc="10">
                <a:solidFill>
                  <a:srgbClr val="000000"/>
                </a:solidFill>
              </a:rPr>
              <a:t>Good for configurations</a:t>
            </a:r>
          </a:p>
          <a:p>
            <a:pPr>
              <a:buFont typeface="Arial" pitchFamily="18" charset="2"/>
              <a:buChar char="•"/>
            </a:pPr>
            <a:r>
              <a:rPr lang="en-US" spc="10">
                <a:solidFill>
                  <a:srgbClr val="000000"/>
                </a:solidFill>
              </a:rPr>
              <a:t>Middle layer motor behavior</a:t>
            </a:r>
          </a:p>
          <a:p>
            <a:pPr lvl="1"/>
            <a:r>
              <a:rPr lang="en-US" spc="10">
                <a:solidFill>
                  <a:srgbClr val="000000"/>
                </a:solidFill>
              </a:rPr>
              <a:t>The thick of what makes a motor work</a:t>
            </a:r>
          </a:p>
          <a:p>
            <a:pPr>
              <a:buFont typeface="Arial" pitchFamily="18" charset="2"/>
              <a:buChar char="•"/>
            </a:pPr>
            <a:r>
              <a:rPr lang="en-US" spc="10">
                <a:solidFill>
                  <a:srgbClr val="000000"/>
                </a:solidFill>
              </a:rPr>
              <a:t>Bottom layer firmware</a:t>
            </a:r>
          </a:p>
          <a:p>
            <a:pPr lvl="1"/>
            <a:r>
              <a:rPr lang="en-US" spc="10">
                <a:solidFill>
                  <a:srgbClr val="000000"/>
                </a:solidFill>
              </a:rPr>
              <a:t>Support dev board's ST chip</a:t>
            </a:r>
          </a:p>
          <a:p>
            <a:pPr lvl="1"/>
            <a:r>
              <a:rPr lang="en-US" spc="10">
                <a:solidFill>
                  <a:srgbClr val="000000"/>
                </a:solidFill>
              </a:rPr>
              <a:t>Support other chips (ATSAMC21)</a:t>
            </a:r>
          </a:p>
          <a:p>
            <a:pPr lvl="1"/>
            <a:r>
              <a:rPr lang="en-US" spc="10">
                <a:solidFill>
                  <a:srgbClr val="000000"/>
                </a:solidFill>
              </a:rPr>
              <a:t>Support on-board CAN and external CAN using SPI</a:t>
            </a:r>
          </a:p>
        </p:txBody>
      </p:sp>
      <p:pic>
        <p:nvPicPr>
          <p:cNvPr id="4" name="Picture 3" descr="A diagram of a machine control system&#10;&#10;Description automatically generated">
            <a:extLst>
              <a:ext uri="{FF2B5EF4-FFF2-40B4-BE49-F238E27FC236}">
                <a16:creationId xmlns:a16="http://schemas.microsoft.com/office/drawing/2014/main" id="{2B55B9FD-666D-D343-8451-FE43E3FC21D2}"/>
              </a:ext>
            </a:extLst>
          </p:cNvPr>
          <p:cNvPicPr>
            <a:picLocks noChangeAspect="1"/>
          </p:cNvPicPr>
          <p:nvPr/>
        </p:nvPicPr>
        <p:blipFill>
          <a:blip r:embed="rId2"/>
          <a:stretch>
            <a:fillRect/>
          </a:stretch>
        </p:blipFill>
        <p:spPr>
          <a:xfrm>
            <a:off x="5164044" y="1688353"/>
            <a:ext cx="5785971" cy="4631765"/>
          </a:xfrm>
          <a:prstGeom prst="rect">
            <a:avLst/>
          </a:prstGeom>
        </p:spPr>
      </p:pic>
    </p:spTree>
    <p:extLst>
      <p:ext uri="{BB962C8B-B14F-4D97-AF65-F5344CB8AC3E}">
        <p14:creationId xmlns:p14="http://schemas.microsoft.com/office/powerpoint/2010/main" val="26854047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2603A-5B60-D89F-3C17-2730209E6BD6}"/>
              </a:ext>
            </a:extLst>
          </p:cNvPr>
          <p:cNvSpPr>
            <a:spLocks noGrp="1"/>
          </p:cNvSpPr>
          <p:nvPr>
            <p:ph type="title"/>
          </p:nvPr>
        </p:nvSpPr>
        <p:spPr/>
        <p:txBody>
          <a:bodyPr/>
          <a:lstStyle/>
          <a:p>
            <a:r>
              <a:rPr lang="en-US"/>
              <a:t>Functionality</a:t>
            </a:r>
          </a:p>
        </p:txBody>
      </p:sp>
      <p:sp>
        <p:nvSpPr>
          <p:cNvPr id="3" name="Content Placeholder 2">
            <a:extLst>
              <a:ext uri="{FF2B5EF4-FFF2-40B4-BE49-F238E27FC236}">
                <a16:creationId xmlns:a16="http://schemas.microsoft.com/office/drawing/2014/main" id="{DFC5B805-5313-3658-A194-BE43B8292D3E}"/>
              </a:ext>
            </a:extLst>
          </p:cNvPr>
          <p:cNvSpPr>
            <a:spLocks noGrp="1"/>
          </p:cNvSpPr>
          <p:nvPr>
            <p:ph idx="1"/>
          </p:nvPr>
        </p:nvSpPr>
        <p:spPr>
          <a:xfrm>
            <a:off x="1261872" y="1828800"/>
            <a:ext cx="5490210" cy="4351337"/>
          </a:xfrm>
        </p:spPr>
        <p:txBody>
          <a:bodyPr vert="horz" lIns="91440" tIns="45720" rIns="91440" bIns="45720" rtlCol="0" anchor="t">
            <a:normAutofit/>
          </a:bodyPr>
          <a:lstStyle/>
          <a:p>
            <a:r>
              <a:rPr lang="en-US">
                <a:ea typeface="+mn-lt"/>
                <a:cs typeface="+mn-lt"/>
              </a:rPr>
              <a:t>Our design will function by spinning the motor that it is connected to in proportion of the input throttle.</a:t>
            </a:r>
          </a:p>
          <a:p>
            <a:r>
              <a:rPr lang="en-US">
                <a:ea typeface="+mn-lt"/>
                <a:cs typeface="+mn-lt"/>
              </a:rPr>
              <a:t>User input is received via either CAN bus communication or GPIO, which is configurable in the device settings.</a:t>
            </a:r>
          </a:p>
          <a:p>
            <a:r>
              <a:rPr lang="en-US">
                <a:ea typeface="+mn-lt"/>
                <a:cs typeface="+mn-lt"/>
              </a:rPr>
              <a:t>The device will also operate based on feedback from the HALL sensor, which will provide information on the motor, such as its current speed. This will be used in order to more accurately drive the motor and for cruise control.</a:t>
            </a:r>
          </a:p>
        </p:txBody>
      </p:sp>
      <p:pic>
        <p:nvPicPr>
          <p:cNvPr id="6" name="Picture 5" descr="A black motor with wires&#10;&#10;Description automatically generated">
            <a:extLst>
              <a:ext uri="{FF2B5EF4-FFF2-40B4-BE49-F238E27FC236}">
                <a16:creationId xmlns:a16="http://schemas.microsoft.com/office/drawing/2014/main" id="{9AF7417F-46E3-7543-A9FC-7EAE5C9EBB34}"/>
              </a:ext>
            </a:extLst>
          </p:cNvPr>
          <p:cNvPicPr>
            <a:picLocks noChangeAspect="1"/>
          </p:cNvPicPr>
          <p:nvPr/>
        </p:nvPicPr>
        <p:blipFill>
          <a:blip r:embed="rId2"/>
          <a:stretch>
            <a:fillRect/>
          </a:stretch>
        </p:blipFill>
        <p:spPr>
          <a:xfrm>
            <a:off x="7584661" y="1030357"/>
            <a:ext cx="2743200" cy="2743200"/>
          </a:xfrm>
          <a:prstGeom prst="rect">
            <a:avLst/>
          </a:prstGeom>
        </p:spPr>
      </p:pic>
      <p:pic>
        <p:nvPicPr>
          <p:cNvPr id="7" name="Picture 6" descr="EVSPIN32G06Q1S1">
            <a:extLst>
              <a:ext uri="{FF2B5EF4-FFF2-40B4-BE49-F238E27FC236}">
                <a16:creationId xmlns:a16="http://schemas.microsoft.com/office/drawing/2014/main" id="{F6A8A18B-96E4-53CE-68CD-28EB6022D6F7}"/>
              </a:ext>
            </a:extLst>
          </p:cNvPr>
          <p:cNvPicPr>
            <a:picLocks noChangeAspect="1"/>
          </p:cNvPicPr>
          <p:nvPr/>
        </p:nvPicPr>
        <p:blipFill>
          <a:blip r:embed="rId3"/>
          <a:stretch>
            <a:fillRect/>
          </a:stretch>
        </p:blipFill>
        <p:spPr>
          <a:xfrm>
            <a:off x="7584661" y="4001052"/>
            <a:ext cx="2743200" cy="2743200"/>
          </a:xfrm>
          <a:prstGeom prst="rect">
            <a:avLst/>
          </a:prstGeom>
        </p:spPr>
      </p:pic>
    </p:spTree>
    <p:extLst>
      <p:ext uri="{BB962C8B-B14F-4D97-AF65-F5344CB8AC3E}">
        <p14:creationId xmlns:p14="http://schemas.microsoft.com/office/powerpoint/2010/main" val="15293054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2603A-5B60-D89F-3C17-2730209E6BD6}"/>
              </a:ext>
            </a:extLst>
          </p:cNvPr>
          <p:cNvSpPr>
            <a:spLocks noGrp="1"/>
          </p:cNvSpPr>
          <p:nvPr>
            <p:ph type="title"/>
          </p:nvPr>
        </p:nvSpPr>
        <p:spPr/>
        <p:txBody>
          <a:bodyPr/>
          <a:lstStyle/>
          <a:p>
            <a:r>
              <a:rPr lang="en-US">
                <a:ea typeface="+mj-lt"/>
                <a:cs typeface="+mj-lt"/>
              </a:rPr>
              <a:t>Technology Considerations</a:t>
            </a:r>
            <a:endParaRPr lang="en-US"/>
          </a:p>
        </p:txBody>
      </p:sp>
      <p:sp>
        <p:nvSpPr>
          <p:cNvPr id="3" name="Content Placeholder 2">
            <a:extLst>
              <a:ext uri="{FF2B5EF4-FFF2-40B4-BE49-F238E27FC236}">
                <a16:creationId xmlns:a16="http://schemas.microsoft.com/office/drawing/2014/main" id="{DFC5B805-5313-3658-A194-BE43B8292D3E}"/>
              </a:ext>
            </a:extLst>
          </p:cNvPr>
          <p:cNvSpPr>
            <a:spLocks noGrp="1"/>
          </p:cNvSpPr>
          <p:nvPr>
            <p:ph idx="1"/>
          </p:nvPr>
        </p:nvSpPr>
        <p:spPr>
          <a:xfrm>
            <a:off x="1261872" y="1828800"/>
            <a:ext cx="5128260" cy="4351337"/>
          </a:xfrm>
        </p:spPr>
        <p:txBody>
          <a:bodyPr vert="horz" lIns="91440" tIns="45720" rIns="91440" bIns="45720" rtlCol="0" anchor="t">
            <a:normAutofit/>
          </a:bodyPr>
          <a:lstStyle/>
          <a:p>
            <a:pPr marL="285750" indent="-285750"/>
            <a:r>
              <a:rPr lang="en-US"/>
              <a:t>LT Spice for circuit testing and development</a:t>
            </a:r>
          </a:p>
          <a:p>
            <a:pPr lvl="1"/>
            <a:r>
              <a:rPr lang="en-US">
                <a:solidFill>
                  <a:srgbClr val="000000"/>
                </a:solidFill>
              </a:rPr>
              <a:t>Free usage and we have common familiarity</a:t>
            </a:r>
            <a:endParaRPr lang="en-US"/>
          </a:p>
          <a:p>
            <a:r>
              <a:rPr lang="en-US">
                <a:solidFill>
                  <a:srgbClr val="000000"/>
                </a:solidFill>
              </a:rPr>
              <a:t>ST Motor Workbench &amp; Libraries</a:t>
            </a:r>
          </a:p>
          <a:p>
            <a:pPr lvl="1"/>
            <a:r>
              <a:rPr lang="en-US" spc="10">
                <a:solidFill>
                  <a:srgbClr val="000000"/>
                </a:solidFill>
              </a:rPr>
              <a:t>Good for initial development, lots of customizability</a:t>
            </a:r>
          </a:p>
          <a:p>
            <a:pPr lvl="1"/>
            <a:r>
              <a:rPr lang="en-US" spc="10">
                <a:solidFill>
                  <a:srgbClr val="000000"/>
                </a:solidFill>
              </a:rPr>
              <a:t>Often poor documentation</a:t>
            </a:r>
            <a:endParaRPr lang="en-US" spc="10"/>
          </a:p>
        </p:txBody>
      </p:sp>
      <p:pic>
        <p:nvPicPr>
          <p:cNvPr id="6" name="Picture 5">
            <a:extLst>
              <a:ext uri="{FF2B5EF4-FFF2-40B4-BE49-F238E27FC236}">
                <a16:creationId xmlns:a16="http://schemas.microsoft.com/office/drawing/2014/main" id="{EE55B6CF-7CA2-B084-010A-A8BC0633BFB4}"/>
              </a:ext>
            </a:extLst>
          </p:cNvPr>
          <p:cNvPicPr>
            <a:picLocks noChangeAspect="1"/>
          </p:cNvPicPr>
          <p:nvPr/>
        </p:nvPicPr>
        <p:blipFill>
          <a:blip r:embed="rId2"/>
          <a:stretch>
            <a:fillRect/>
          </a:stretch>
        </p:blipFill>
        <p:spPr>
          <a:xfrm>
            <a:off x="6391275" y="1703070"/>
            <a:ext cx="4857750" cy="2099310"/>
          </a:xfrm>
          <a:prstGeom prst="rect">
            <a:avLst/>
          </a:prstGeom>
        </p:spPr>
      </p:pic>
      <p:pic>
        <p:nvPicPr>
          <p:cNvPr id="7" name="Picture 6" descr="A diagram of a circuit&#10;&#10;Description automatically generated">
            <a:extLst>
              <a:ext uri="{FF2B5EF4-FFF2-40B4-BE49-F238E27FC236}">
                <a16:creationId xmlns:a16="http://schemas.microsoft.com/office/drawing/2014/main" id="{9366CFD7-6D6B-ABDC-FC2B-1B378A9259F3}"/>
              </a:ext>
            </a:extLst>
          </p:cNvPr>
          <p:cNvPicPr>
            <a:picLocks noChangeAspect="1"/>
          </p:cNvPicPr>
          <p:nvPr/>
        </p:nvPicPr>
        <p:blipFill>
          <a:blip r:embed="rId3"/>
          <a:stretch>
            <a:fillRect/>
          </a:stretch>
        </p:blipFill>
        <p:spPr>
          <a:xfrm>
            <a:off x="6394174" y="4006276"/>
            <a:ext cx="4870174" cy="2622317"/>
          </a:xfrm>
          <a:prstGeom prst="rect">
            <a:avLst/>
          </a:prstGeom>
        </p:spPr>
      </p:pic>
    </p:spTree>
    <p:extLst>
      <p:ext uri="{BB962C8B-B14F-4D97-AF65-F5344CB8AC3E}">
        <p14:creationId xmlns:p14="http://schemas.microsoft.com/office/powerpoint/2010/main" val="9346380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2603A-5B60-D89F-3C17-2730209E6BD6}"/>
              </a:ext>
            </a:extLst>
          </p:cNvPr>
          <p:cNvSpPr>
            <a:spLocks noGrp="1"/>
          </p:cNvSpPr>
          <p:nvPr>
            <p:ph type="title"/>
          </p:nvPr>
        </p:nvSpPr>
        <p:spPr/>
        <p:txBody>
          <a:bodyPr>
            <a:normAutofit/>
          </a:bodyPr>
          <a:lstStyle/>
          <a:p>
            <a:r>
              <a:rPr lang="en-US">
                <a:ea typeface="+mj-lt"/>
                <a:cs typeface="+mj-lt"/>
              </a:rPr>
              <a:t>Areas of Concern and Development</a:t>
            </a:r>
          </a:p>
        </p:txBody>
      </p:sp>
      <p:sp>
        <p:nvSpPr>
          <p:cNvPr id="3" name="Content Placeholder 2">
            <a:extLst>
              <a:ext uri="{FF2B5EF4-FFF2-40B4-BE49-F238E27FC236}">
                <a16:creationId xmlns:a16="http://schemas.microsoft.com/office/drawing/2014/main" id="{DFC5B805-5313-3658-A194-BE43B8292D3E}"/>
              </a:ext>
            </a:extLst>
          </p:cNvPr>
          <p:cNvSpPr>
            <a:spLocks noGrp="1"/>
          </p:cNvSpPr>
          <p:nvPr>
            <p:ph idx="1"/>
          </p:nvPr>
        </p:nvSpPr>
        <p:spPr>
          <a:xfrm>
            <a:off x="1261872" y="1828800"/>
            <a:ext cx="4994910" cy="4351337"/>
          </a:xfrm>
        </p:spPr>
        <p:txBody>
          <a:bodyPr vert="horz" lIns="91440" tIns="45720" rIns="91440" bIns="45720" rtlCol="0" anchor="t">
            <a:normAutofit/>
          </a:bodyPr>
          <a:lstStyle/>
          <a:p>
            <a:pPr marL="285750" indent="-285750"/>
            <a:r>
              <a:rPr lang="en-US">
                <a:solidFill>
                  <a:srgbClr val="000000"/>
                </a:solidFill>
                <a:ea typeface="+mn-lt"/>
                <a:cs typeface="+mn-lt"/>
              </a:rPr>
              <a:t>We are currently in the development phase, so we are using a development board to test what features and capabilities our final project will have to have.</a:t>
            </a:r>
          </a:p>
          <a:p>
            <a:pPr>
              <a:buFont typeface="Arial" pitchFamily="18" charset="2"/>
              <a:buChar char="•"/>
            </a:pPr>
            <a:r>
              <a:rPr lang="en-US">
                <a:solidFill>
                  <a:srgbClr val="000000"/>
                </a:solidFill>
                <a:ea typeface="+mn-lt"/>
                <a:cs typeface="+mn-lt"/>
              </a:rPr>
              <a:t>Currently, our timetable is very condensed so large setbacks can seriously affect whether we can finish this project with all the desired components.</a:t>
            </a:r>
            <a:endParaRPr lang="en-US"/>
          </a:p>
        </p:txBody>
      </p:sp>
      <p:pic>
        <p:nvPicPr>
          <p:cNvPr id="4" name="Picture 3" descr="A person holding a welding device&#10;&#10;Description automatically generated">
            <a:extLst>
              <a:ext uri="{FF2B5EF4-FFF2-40B4-BE49-F238E27FC236}">
                <a16:creationId xmlns:a16="http://schemas.microsoft.com/office/drawing/2014/main" id="{1B02B872-8C0A-9DEC-9A5E-D3F9A4A32C93}"/>
              </a:ext>
            </a:extLst>
          </p:cNvPr>
          <p:cNvPicPr>
            <a:picLocks noChangeAspect="1"/>
          </p:cNvPicPr>
          <p:nvPr/>
        </p:nvPicPr>
        <p:blipFill>
          <a:blip r:embed="rId2"/>
          <a:srcRect r="13906" b="-339"/>
          <a:stretch/>
        </p:blipFill>
        <p:spPr>
          <a:xfrm>
            <a:off x="6862082" y="4230364"/>
            <a:ext cx="3914779" cy="2102521"/>
          </a:xfrm>
          <a:prstGeom prst="rect">
            <a:avLst/>
          </a:prstGeom>
        </p:spPr>
      </p:pic>
      <p:pic>
        <p:nvPicPr>
          <p:cNvPr id="5" name="Picture 4" descr="A person standing next to a computer&#10;&#10;Description automatically generated">
            <a:extLst>
              <a:ext uri="{FF2B5EF4-FFF2-40B4-BE49-F238E27FC236}">
                <a16:creationId xmlns:a16="http://schemas.microsoft.com/office/drawing/2014/main" id="{CC9BD8BA-BF1F-862D-D66C-327CA7801CE3}"/>
              </a:ext>
            </a:extLst>
          </p:cNvPr>
          <p:cNvPicPr>
            <a:picLocks noChangeAspect="1"/>
          </p:cNvPicPr>
          <p:nvPr/>
        </p:nvPicPr>
        <p:blipFill>
          <a:blip r:embed="rId3"/>
          <a:srcRect l="21875" t="18611" r="27656" b="13555"/>
          <a:stretch/>
        </p:blipFill>
        <p:spPr>
          <a:xfrm>
            <a:off x="7592786" y="1710418"/>
            <a:ext cx="3076578" cy="2326008"/>
          </a:xfrm>
          <a:prstGeom prst="rect">
            <a:avLst/>
          </a:prstGeom>
        </p:spPr>
      </p:pic>
    </p:spTree>
    <p:extLst>
      <p:ext uri="{BB962C8B-B14F-4D97-AF65-F5344CB8AC3E}">
        <p14:creationId xmlns:p14="http://schemas.microsoft.com/office/powerpoint/2010/main" val="1343604060"/>
      </p:ext>
    </p:extLst>
  </p:cSld>
  <p:clrMapOvr>
    <a:masterClrMapping/>
  </p:clrMapOvr>
</p:sld>
</file>

<file path=ppt/theme/theme1.xml><?xml version="1.0" encoding="utf-8"?>
<a:theme xmlns:a="http://schemas.openxmlformats.org/drawingml/2006/main" name="View">
  <a:themeElements>
    <a:clrScheme name="View">
      <a:dk1>
        <a:srgbClr val="000000"/>
      </a:dk1>
      <a:lt1>
        <a:srgbClr val="FFFFFF"/>
      </a:lt1>
      <a:dk2>
        <a:srgbClr val="46464A"/>
      </a:dk2>
      <a:lt2>
        <a:srgbClr val="D6D3CC"/>
      </a:lt2>
      <a:accent1>
        <a:srgbClr val="6F6F74"/>
      </a:accent1>
      <a:accent2>
        <a:srgbClr val="92A9B9"/>
      </a:accent2>
      <a:accent3>
        <a:srgbClr val="A7B789"/>
      </a:accent3>
      <a:accent4>
        <a:srgbClr val="B9A489"/>
      </a:accent4>
      <a:accent5>
        <a:srgbClr val="8D6374"/>
      </a:accent5>
      <a:accent6>
        <a:srgbClr val="9B7362"/>
      </a:accent6>
      <a:hlink>
        <a:srgbClr val="67AABF"/>
      </a:hlink>
      <a:folHlink>
        <a:srgbClr val="ABAFA5"/>
      </a:folHlink>
    </a:clrScheme>
    <a:fontScheme name="View">
      <a:maj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View">
      <a:fillStyleLst>
        <a:solidFill>
          <a:schemeClr val="phClr"/>
        </a:solidFill>
        <a:solidFill>
          <a:schemeClr val="phClr">
            <a:tint val="60000"/>
            <a:satMod val="120000"/>
          </a:schemeClr>
        </a:solidFill>
        <a:solidFill>
          <a:schemeClr val="phClr">
            <a:shade val="75000"/>
            <a:satMod val="160000"/>
          </a:schemeClr>
        </a:solidFill>
      </a:fillStyleLst>
      <a:lnStyleLst>
        <a:ln w="9525" cap="flat" cmpd="sng" algn="ctr">
          <a:solidFill>
            <a:schemeClr val="phClr"/>
          </a:solidFill>
          <a:prstDash val="solid"/>
        </a:ln>
        <a:ln w="13970" cap="flat" cmpd="sng" algn="ctr">
          <a:solidFill>
            <a:schemeClr val="phClr"/>
          </a:solidFill>
          <a:prstDash val="solid"/>
        </a:ln>
        <a:ln w="17145" cap="flat" cmpd="sng" algn="ctr">
          <a:solidFill>
            <a:schemeClr val="phClr">
              <a:shade val="95000"/>
              <a:alpha val="95000"/>
              <a:satMod val="150000"/>
            </a:schemeClr>
          </a:solidFill>
          <a:prstDash val="solid"/>
        </a:ln>
      </a:lnStyleLst>
      <a:effectStyleLst>
        <a:effectStyle>
          <a:effectLst/>
        </a:effectStyle>
        <a:effectStyle>
          <a:effectLst>
            <a:outerShdw blurRad="50800" dist="15240" dir="5400000" algn="tl" rotWithShape="0">
              <a:srgbClr val="000000">
                <a:alpha val="75000"/>
              </a:srgbClr>
            </a:outerShdw>
          </a:effectLst>
          <a:scene3d>
            <a:camera prst="orthographicFront">
              <a:rot lat="0" lon="0" rev="0"/>
            </a:camera>
            <a:lightRig rig="brightRoom" dir="tl"/>
          </a:scene3d>
          <a:sp3d contourW="9525" prstMaterial="flat">
            <a:bevelT w="0" h="0" prst="coolSlant"/>
            <a:contourClr>
              <a:schemeClr val="phClr">
                <a:shade val="35000"/>
                <a:satMod val="130000"/>
              </a:schemeClr>
            </a:contourClr>
          </a:sp3d>
        </a:effectStyle>
        <a:effectStyle>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phClr">
                <a:shade val="25000"/>
                <a:satMod val="140000"/>
              </a:schemeClr>
            </a:contourClr>
          </a:sp3d>
        </a:effectStyle>
      </a:effectStyleLst>
      <a:bgFillStyleLst>
        <a:solidFill>
          <a:schemeClr val="phClr"/>
        </a:solidFill>
        <a:solidFill>
          <a:schemeClr val="phClr">
            <a:tint val="95000"/>
            <a:satMod val="170000"/>
          </a:schemeClr>
        </a:solidFill>
        <a:gradFill rotWithShape="1">
          <a:gsLst>
            <a:gs pos="0">
              <a:schemeClr val="phClr">
                <a:tint val="94000"/>
                <a:shade val="98000"/>
                <a:satMod val="130000"/>
                <a:lumMod val="102000"/>
              </a:schemeClr>
            </a:gs>
            <a:gs pos="100000">
              <a:schemeClr val="phClr">
                <a:tint val="98000"/>
                <a:shade val="78000"/>
                <a:satMod val="14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name="View" id="{BA0EB5A6-F2D4-4F82-977B-64ADEE4A2A69}" vid="{3969A8A2-35DB-4E3B-8885-16FD2056867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10</Slides>
  <Notes>1</Notes>
  <HiddenSlides>0</HiddenSlides>
  <ScaleCrop>false</ScaleCrop>
  <HeadingPairs>
    <vt:vector size="4" baseType="variant">
      <vt:variant>
        <vt:lpstr>Theme</vt:lpstr>
      </vt:variant>
      <vt:variant>
        <vt:i4>1</vt:i4>
      </vt:variant>
      <vt:variant>
        <vt:lpstr>Slide Titles</vt:lpstr>
      </vt:variant>
      <vt:variant>
        <vt:i4>10</vt:i4>
      </vt:variant>
    </vt:vector>
  </HeadingPairs>
  <TitlesOfParts>
    <vt:vector size="11" baseType="lpstr">
      <vt:lpstr>View</vt:lpstr>
      <vt:lpstr>Detailed Design Lightning Talk</vt:lpstr>
      <vt:lpstr>Project Overview</vt:lpstr>
      <vt:lpstr>In this project will we be designing the architecture and implementation of a motor controller for lightweight automotive use.</vt:lpstr>
      <vt:lpstr>High Level Design</vt:lpstr>
      <vt:lpstr>Hardware Design</vt:lpstr>
      <vt:lpstr>Software Design</vt:lpstr>
      <vt:lpstr>Functionality</vt:lpstr>
      <vt:lpstr>Technology Considerations</vt:lpstr>
      <vt:lpstr>Areas of Concern and Development</vt:lpstr>
      <vt:lpstr>Conclusion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revision>1</cp:revision>
  <dcterms:created xsi:type="dcterms:W3CDTF">2012-08-24T00:53:15Z</dcterms:created>
  <dcterms:modified xsi:type="dcterms:W3CDTF">2024-10-31T19:49:38Z</dcterms:modified>
</cp:coreProperties>
</file>